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_GREEN_ppt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e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650" y="2949575"/>
            <a:ext cx="13636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0088" y="5927725"/>
            <a:ext cx="7197725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211263"/>
            <a:ext cx="4164013" cy="4779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211263"/>
            <a:ext cx="4164012" cy="4779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88900"/>
            <a:ext cx="2119312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88900"/>
            <a:ext cx="6208713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8900"/>
            <a:ext cx="8455025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1475" y="1211263"/>
            <a:ext cx="4164013" cy="4779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211263"/>
            <a:ext cx="4164012" cy="4779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_01_GREEN_ppt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169025"/>
            <a:ext cx="9140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88900"/>
            <a:ext cx="84550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211263"/>
            <a:ext cx="848042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US" altLang="en-US" smtClean="0"/>
              <a:t>t</a:t>
            </a:r>
            <a:r>
              <a:rPr lang="en-GB" altLang="en-US" smtClean="0"/>
              <a:t>hird level</a:t>
            </a:r>
          </a:p>
          <a:p>
            <a:pPr lvl="3"/>
            <a:r>
              <a:rPr lang="en-US" altLang="en-US" smtClean="0"/>
              <a:t>f</a:t>
            </a:r>
            <a:r>
              <a:rPr lang="en-GB" altLang="en-US" smtClean="0"/>
              <a:t>ourth level</a:t>
            </a:r>
          </a:p>
          <a:p>
            <a:pPr lvl="4"/>
            <a:r>
              <a:rPr lang="en-US" altLang="en-US" smtClean="0"/>
              <a:t>f</a:t>
            </a:r>
            <a:r>
              <a:rPr lang="en-GB" altLang="en-US" smtClean="0"/>
              <a:t>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81763"/>
            <a:ext cx="5753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41325" algn="l"/>
              </a:tabLst>
              <a:defRPr/>
            </a:pPr>
            <a:fld id="{5BA5F494-8A36-43A4-9D41-CEA1B129B687}" type="slidenum">
              <a:rPr lang="en-US" sz="1000">
                <a:solidFill>
                  <a:srgbClr val="FFFFFF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000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sh/>
  </p:transition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Lucida Sans Unicode" pitchFamily="34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Lucida Sans Unicode" pitchFamily="34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Lucida Sans Unicode" pitchFamily="34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Lucida Sans Unicode" pitchFamily="34" charset="0"/>
        </a:defRPr>
      </a:lvl5pPr>
      <a:lvl6pPr marL="4572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Arial" charset="0"/>
        </a:defRPr>
      </a:lvl6pPr>
      <a:lvl7pPr marL="9144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Arial" charset="0"/>
        </a:defRPr>
      </a:lvl7pPr>
      <a:lvl8pPr marL="13716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Arial" charset="0"/>
        </a:defRPr>
      </a:lvl8pPr>
      <a:lvl9pPr marL="18288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7800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lnSpc>
          <a:spcPct val="110000"/>
        </a:lnSpc>
        <a:spcBef>
          <a:spcPct val="0"/>
        </a:spcBef>
        <a:spcAft>
          <a:spcPct val="100000"/>
        </a:spcAft>
        <a:buClr>
          <a:srgbClr val="5F7800"/>
        </a:buClr>
        <a:buSzPct val="110000"/>
        <a:buFont typeface="Arial" charset="0"/>
        <a:buChar char="●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628650" indent="-228600" algn="l" defTabSz="957263" rtl="0" eaLnBrk="0" fontAlgn="base" hangingPunct="0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 sz="2000">
          <a:solidFill>
            <a:srgbClr val="333333"/>
          </a:solidFill>
          <a:latin typeface="+mn-lt"/>
        </a:defRPr>
      </a:lvl2pPr>
      <a:lvl3pPr marL="971550" indent="-228600" algn="l" defTabSz="957263" rtl="0" eaLnBrk="0" fontAlgn="base" hangingPunct="0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>
          <a:solidFill>
            <a:srgbClr val="333333"/>
          </a:solidFill>
          <a:latin typeface="+mn-lt"/>
        </a:defRPr>
      </a:lvl3pPr>
      <a:lvl4pPr marL="1314450" indent="-171450" algn="l" defTabSz="957263" rtl="0" eaLnBrk="0" fontAlgn="base" hangingPunct="0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>
          <a:solidFill>
            <a:srgbClr val="333333"/>
          </a:solidFill>
          <a:latin typeface="+mn-lt"/>
        </a:defRPr>
      </a:lvl4pPr>
      <a:lvl5pPr marL="1657350" indent="-171450" algn="l" defTabSz="957263" rtl="0" eaLnBrk="0" fontAlgn="base" hangingPunct="0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>
          <a:solidFill>
            <a:srgbClr val="333333"/>
          </a:solidFill>
          <a:latin typeface="+mn-lt"/>
        </a:defRPr>
      </a:lvl5pPr>
      <a:lvl6pPr marL="2114550" indent="-171450" algn="l" defTabSz="957263" rtl="0" fontAlgn="base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>
          <a:solidFill>
            <a:srgbClr val="333333"/>
          </a:solidFill>
          <a:latin typeface="+mn-lt"/>
        </a:defRPr>
      </a:lvl6pPr>
      <a:lvl7pPr marL="2571750" indent="-171450" algn="l" defTabSz="957263" rtl="0" fontAlgn="base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>
          <a:solidFill>
            <a:srgbClr val="333333"/>
          </a:solidFill>
          <a:latin typeface="+mn-lt"/>
        </a:defRPr>
      </a:lvl7pPr>
      <a:lvl8pPr marL="3028950" indent="-171450" algn="l" defTabSz="957263" rtl="0" fontAlgn="base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>
          <a:solidFill>
            <a:srgbClr val="333333"/>
          </a:solidFill>
          <a:latin typeface="+mn-lt"/>
        </a:defRPr>
      </a:lvl8pPr>
      <a:lvl9pPr marL="3486150" indent="-171450" algn="l" defTabSz="957263" rtl="0" fontAlgn="base">
        <a:lnSpc>
          <a:spcPct val="110000"/>
        </a:lnSpc>
        <a:spcBef>
          <a:spcPct val="0"/>
        </a:spcBef>
        <a:spcAft>
          <a:spcPct val="100000"/>
        </a:spcAft>
        <a:buClr>
          <a:srgbClr val="333333"/>
        </a:buClr>
        <a:buFont typeface="Arial" charset="0"/>
        <a:buChar char="-"/>
        <a:defRPr>
          <a:solidFill>
            <a:srgbClr val="333333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Kaloucha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F1</a:t>
            </a:r>
            <a:b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segment </a:t>
            </a: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Fusetto</a:t>
            </a:r>
            <a:endParaRPr lang="pl-PL" sz="16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1987" name="Picture 3" descr="image003"/>
          <p:cNvPicPr>
            <a:picLocks noChangeAspect="1" noChangeArrowheads="1"/>
          </p:cNvPicPr>
          <p:nvPr/>
        </p:nvPicPr>
        <p:blipFill>
          <a:blip r:embed="rId2" cstate="print"/>
          <a:srcRect l="7628" t="38171" r="55325" b="22067"/>
          <a:stretch>
            <a:fillRect/>
          </a:stretch>
        </p:blipFill>
        <p:spPr bwMode="auto">
          <a:xfrm>
            <a:off x="5404105" y="228600"/>
            <a:ext cx="2901695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13239" t="4734" r="9220" b="24260"/>
          <a:stretch>
            <a:fillRect/>
          </a:stretch>
        </p:blipFill>
        <p:spPr bwMode="auto">
          <a:xfrm>
            <a:off x="5867398" y="2971800"/>
            <a:ext cx="31242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86400" cy="5181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HR:PVY: 0, 1, 2 ; IR:CMV</a:t>
            </a:r>
            <a:endParaRPr lang="en-US" sz="1600" b="1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Plant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Open plant with medium vigor.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Under dutch pruning system ramification could be better.</a:t>
            </a:r>
            <a:endParaRPr lang="en-US" sz="1600" b="1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Fruit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Size 150g, 16cm x 5cm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Nice dark red and shiny color.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Fruits have a good ratio between shoulder size and length.</a:t>
            </a:r>
          </a:p>
          <a:p>
            <a:pPr>
              <a:lnSpc>
                <a:spcPct val="100000"/>
              </a:lnSpc>
              <a:buNone/>
            </a:pPr>
            <a:r>
              <a:rPr lang="en-US" sz="1600" i="1" baseline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good plants , good yield , early ,darker than Kappy, medium in cracking ( slightly like kappy ), easy to harvest than kappy</a:t>
            </a:r>
          </a:p>
          <a:p>
            <a:pPr>
              <a:lnSpc>
                <a:spcPct val="100000"/>
              </a:lnSpc>
              <a:buNone/>
            </a:pPr>
            <a:r>
              <a:rPr lang="en-US" sz="1600" i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Good productivity, Nice dark red fruits with good shoulder length ratio, open plant with medium vigor</a:t>
            </a:r>
          </a:p>
          <a:p>
            <a:pPr>
              <a:lnSpc>
                <a:spcPct val="100000"/>
              </a:lnSpc>
            </a:pPr>
            <a:endParaRPr lang="en-US" sz="160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17" t="35049" r="55310" b="23833"/>
          <a:stretch>
            <a:fillRect/>
          </a:stretch>
        </p:blipFill>
        <p:spPr bwMode="auto">
          <a:xfrm>
            <a:off x="4686300" y="12192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1475" y="88900"/>
            <a:ext cx="8455025" cy="8128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Awrar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F1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segment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Fusetto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219200"/>
            <a:ext cx="495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defTabSz="957263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5F7800"/>
              </a:buClr>
              <a:buSzPct val="110000"/>
              <a:buFont typeface="Arial" charset="0"/>
              <a:buNone/>
            </a:pPr>
            <a:r>
              <a:rPr lang="en-US" sz="1600" kern="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HR:PVY: 0, 1, 2 ; IR:CMV</a:t>
            </a:r>
            <a:endParaRPr lang="en-US" sz="1600" b="1" kern="0" dirty="0" smtClean="0">
              <a:solidFill>
                <a:srgbClr val="9AA300">
                  <a:lumMod val="50000"/>
                </a:srgbClr>
              </a:solidFill>
              <a:latin typeface="Cambria" pitchFamily="18" charset="0"/>
              <a:cs typeface="Arial" charset="0"/>
            </a:endParaRP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5F7800"/>
              </a:buClr>
              <a:buSzPct val="110000"/>
              <a:buFont typeface="Arial" charset="0"/>
              <a:buNone/>
            </a:pPr>
            <a:r>
              <a:rPr lang="en-US" sz="1600" b="1" kern="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Plant</a:t>
            </a: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ct val="100000"/>
              </a:spcAft>
              <a:buClr>
                <a:srgbClr val="5F7800"/>
              </a:buClr>
              <a:buSzPct val="110000"/>
              <a:buFont typeface="Arial" charset="0"/>
              <a:buChar char="●"/>
            </a:pPr>
            <a:r>
              <a:rPr lang="en-US" sz="1600" kern="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High yield potential, </a:t>
            </a: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ct val="100000"/>
              </a:spcAft>
              <a:buClr>
                <a:srgbClr val="5F7800"/>
              </a:buClr>
              <a:buSzPct val="110000"/>
              <a:buFont typeface="Arial" charset="0"/>
              <a:buChar char="●"/>
            </a:pPr>
            <a:r>
              <a:rPr lang="en-US" sz="1600" kern="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might be a bit weak </a:t>
            </a:r>
            <a:r>
              <a:rPr lang="en-US" sz="1600" kern="0" dirty="0" err="1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vigour</a:t>
            </a:r>
            <a:endParaRPr lang="en-US" sz="1600" kern="0" dirty="0" smtClean="0">
              <a:solidFill>
                <a:srgbClr val="9AA300">
                  <a:lumMod val="50000"/>
                </a:srgbClr>
              </a:solidFill>
              <a:latin typeface="Cambria" pitchFamily="18" charset="0"/>
              <a:cs typeface="Arial" charset="0"/>
            </a:endParaRP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5F7800"/>
              </a:buClr>
              <a:buSzPct val="110000"/>
              <a:buFont typeface="Arial" charset="0"/>
              <a:buNone/>
            </a:pPr>
            <a:r>
              <a:rPr lang="en-US" sz="1600" b="1" kern="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Fruit</a:t>
            </a: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ct val="100000"/>
              </a:spcAft>
              <a:buClr>
                <a:srgbClr val="5F7800"/>
              </a:buClr>
              <a:buSzPct val="110000"/>
              <a:buFont typeface="Arial" charset="0"/>
              <a:buChar char="●"/>
            </a:pPr>
            <a:r>
              <a:rPr lang="en-US" sz="1600" kern="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Size 160g, 18cm x 6cm</a:t>
            </a: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ct val="100000"/>
              </a:spcAft>
              <a:buClr>
                <a:srgbClr val="5F7800"/>
              </a:buClr>
              <a:buSzPct val="110000"/>
              <a:buFont typeface="Arial" charset="0"/>
              <a:buChar char="●"/>
            </a:pPr>
            <a:r>
              <a:rPr lang="en-US" sz="1600" kern="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Nice yellow and shiny color.</a:t>
            </a: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ct val="100000"/>
              </a:spcAft>
              <a:buClr>
                <a:srgbClr val="5F7800"/>
              </a:buClr>
              <a:buSzPct val="110000"/>
              <a:buFont typeface="Arial" charset="0"/>
              <a:buChar char="●"/>
            </a:pPr>
            <a:r>
              <a:rPr lang="en-US" sz="1600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high fruit quality, high uniformity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9AA300">
                    <a:lumMod val="50000"/>
                  </a:srgbClr>
                </a:solidFill>
                <a:latin typeface="Cambria" pitchFamily="18" charset="0"/>
                <a:cs typeface="Arial" charset="0"/>
              </a:rPr>
              <a:t>Early setting. First setting could be harvested in green or removed to allow plant to enter colder period with a vigorous plant. </a:t>
            </a:r>
            <a:endParaRPr lang="en-US" sz="1600" i="1" kern="0" dirty="0" smtClean="0">
              <a:solidFill>
                <a:srgbClr val="9AA300">
                  <a:lumMod val="50000"/>
                </a:srgbClr>
              </a:solidFill>
              <a:latin typeface="Cambria" pitchFamily="18" charset="0"/>
              <a:cs typeface="Arial" charset="0"/>
            </a:endParaRP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ct val="100000"/>
              </a:spcAft>
              <a:buClr>
                <a:srgbClr val="5F7800"/>
              </a:buClr>
              <a:buSzPct val="110000"/>
              <a:buFont typeface="Arial" charset="0"/>
              <a:buChar char="●"/>
            </a:pPr>
            <a:endParaRPr lang="en-US" sz="1600" kern="0" dirty="0" smtClean="0">
              <a:solidFill>
                <a:srgbClr val="9AA300">
                  <a:lumMod val="50000"/>
                </a:srgbClr>
              </a:solidFill>
              <a:latin typeface="Cambria" pitchFamily="18" charset="0"/>
              <a:cs typeface="Arial" charset="0"/>
            </a:endParaRPr>
          </a:p>
          <a:p>
            <a:pPr marL="285750" indent="-285750" defTabSz="957263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5F7800"/>
              </a:buClr>
              <a:buSzPct val="110000"/>
              <a:buFont typeface="Arial" charset="0"/>
              <a:buChar char="●"/>
            </a:pPr>
            <a:endParaRPr lang="en-US" sz="1600" kern="0" dirty="0" smtClean="0">
              <a:solidFill>
                <a:srgbClr val="9AA300">
                  <a:lumMod val="50000"/>
                </a:srgbClr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yngenta_COL_US">
  <a:themeElements>
    <a:clrScheme name="Syngenta_COL_US 1">
      <a:dk1>
        <a:srgbClr val="000000"/>
      </a:dk1>
      <a:lt1>
        <a:srgbClr val="FFFFFF"/>
      </a:lt1>
      <a:dk2>
        <a:srgbClr val="5F7800"/>
      </a:dk2>
      <a:lt2>
        <a:srgbClr val="999999"/>
      </a:lt2>
      <a:accent1>
        <a:srgbClr val="00A0BE"/>
      </a:accent1>
      <a:accent2>
        <a:srgbClr val="AAB400"/>
      </a:accent2>
      <a:accent3>
        <a:srgbClr val="FFFFFF"/>
      </a:accent3>
      <a:accent4>
        <a:srgbClr val="000000"/>
      </a:accent4>
      <a:accent5>
        <a:srgbClr val="AACDDB"/>
      </a:accent5>
      <a:accent6>
        <a:srgbClr val="9AA300"/>
      </a:accent6>
      <a:hlink>
        <a:srgbClr val="EB8200"/>
      </a:hlink>
      <a:folHlink>
        <a:srgbClr val="62646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yngenta_COL_US 1">
        <a:dk1>
          <a:srgbClr val="000000"/>
        </a:dk1>
        <a:lt1>
          <a:srgbClr val="FFFFFF"/>
        </a:lt1>
        <a:dk2>
          <a:srgbClr val="5F7800"/>
        </a:dk2>
        <a:lt2>
          <a:srgbClr val="999999"/>
        </a:lt2>
        <a:accent1>
          <a:srgbClr val="00A0BE"/>
        </a:accent1>
        <a:accent2>
          <a:srgbClr val="AAB400"/>
        </a:accent2>
        <a:accent3>
          <a:srgbClr val="FFFFFF"/>
        </a:accent3>
        <a:accent4>
          <a:srgbClr val="000000"/>
        </a:accent4>
        <a:accent5>
          <a:srgbClr val="AACDDB"/>
        </a:accent5>
        <a:accent6>
          <a:srgbClr val="9AA300"/>
        </a:accent6>
        <a:hlink>
          <a:srgbClr val="EB8200"/>
        </a:hlink>
        <a:folHlink>
          <a:srgbClr val="6264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Motyw pakietu Office</vt:lpstr>
      <vt:lpstr>1_Syngenta_COL_US</vt:lpstr>
      <vt:lpstr>Kaloucha F1 segment Fusetto</vt:lpstr>
      <vt:lpstr>Awrar F1 segment Fusetto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Kaloucha F1 segment Fusetto</dc:title>
  <dc:creator>Alfut Rafal PLWA</dc:creator>
  <cp:lastModifiedBy>u179235</cp:lastModifiedBy>
  <cp:revision>1</cp:revision>
  <dcterms:created xsi:type="dcterms:W3CDTF">2011-11-04T15:37:16Z</dcterms:created>
  <dcterms:modified xsi:type="dcterms:W3CDTF">2011-11-04T15:38:38Z</dcterms:modified>
</cp:coreProperties>
</file>